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3"/>
  </p:notesMasterIdLst>
  <p:handoutMasterIdLst>
    <p:handoutMasterId r:id="rId14"/>
  </p:handoutMasterIdLst>
  <p:sldIdLst>
    <p:sldId id="257" r:id="rId2"/>
    <p:sldId id="283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84" r:id="rId12"/>
  </p:sldIdLst>
  <p:sldSz cx="9144000" cy="6858000" type="screen4x3"/>
  <p:notesSz cx="6797675" cy="9926638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22" autoAdjust="0"/>
    <p:restoredTop sz="94687" autoAdjust="0"/>
  </p:normalViewPr>
  <p:slideViewPr>
    <p:cSldViewPr>
      <p:cViewPr>
        <p:scale>
          <a:sx n="65" d="100"/>
          <a:sy n="65" d="100"/>
        </p:scale>
        <p:origin x="-78" y="-4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-3300" y="-114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363406-82E1-4885-AAD7-5EDF7FFB45E3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1163899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8F91A8-8A93-4D89-A603-87DB1FCD83D2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47C85E-E350-4DE7-9C52-B165EE34DC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9029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13.6.2014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7" name="Rectangle 6"/>
          <p:cNvSpPr/>
          <p:nvPr userDrawn="1"/>
        </p:nvSpPr>
        <p:spPr>
          <a:xfrm>
            <a:off x="21110" y="1348448"/>
            <a:ext cx="5679673" cy="430065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8" name="Rectangle 7"/>
          <p:cNvSpPr/>
          <p:nvPr userDrawn="1"/>
        </p:nvSpPr>
        <p:spPr>
          <a:xfrm>
            <a:off x="5700783" y="1336301"/>
            <a:ext cx="3426656" cy="4312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Rectangle 8"/>
          <p:cNvSpPr/>
          <p:nvPr userDrawn="1"/>
        </p:nvSpPr>
        <p:spPr>
          <a:xfrm>
            <a:off x="21110" y="5650333"/>
            <a:ext cx="4618390" cy="11967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kern="1200" cap="small" baseline="0" noProof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Този документ е създаден в рамките на проект „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Повишаване на компетентността на съдии, съдебни </a:t>
            </a:r>
            <a:r>
              <a:rPr lang="bg-BG" sz="800" kern="1200" cap="small" baseline="0" dirty="0" err="1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помощници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 и съдебни служители от ВАС и административните съдилища</a:t>
            </a:r>
            <a:r>
              <a:rPr lang="ru-RU" sz="800" kern="1200" cap="small" baseline="0" noProof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”, Договор № 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24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.0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.201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3 </a:t>
            </a:r>
            <a:r>
              <a:rPr lang="ru-RU" sz="800" kern="1200" cap="small" baseline="0" noProof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г., 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финансиран от Оперативна програма „Административен капацитет”, </a:t>
            </a:r>
            <a:r>
              <a:rPr lang="bg-BG" sz="800" kern="1200" cap="small" baseline="0" dirty="0" err="1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съфинансирана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 от Европейския съюз чрез Европейския социален фонд</a:t>
            </a: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4639500" y="5640775"/>
            <a:ext cx="2232248" cy="120630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" name="Rectangle 10"/>
          <p:cNvSpPr/>
          <p:nvPr userDrawn="1"/>
        </p:nvSpPr>
        <p:spPr>
          <a:xfrm>
            <a:off x="6871748" y="5640774"/>
            <a:ext cx="2232248" cy="120630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bg-BG" sz="1100" cap="small" noProof="0" dirty="0" smtClean="0">
                <a:latin typeface="Cambria" pitchFamily="18" charset="0"/>
              </a:rPr>
              <a:t> </a:t>
            </a:r>
            <a:endParaRPr lang="bg-BG" sz="1100" cap="small" baseline="0" noProof="0" dirty="0" smtClean="0">
              <a:latin typeface="Cambria" pitchFamily="18" charset="0"/>
            </a:endParaRPr>
          </a:p>
          <a:p>
            <a:pPr algn="r"/>
            <a:endParaRPr lang="bg-BG" sz="1100" cap="small" baseline="0" noProof="0" dirty="0" smtClean="0">
              <a:latin typeface="Cambria" pitchFamily="18" charset="0"/>
            </a:endParaRPr>
          </a:p>
          <a:p>
            <a:pPr algn="r"/>
            <a:endParaRPr lang="bg-BG" sz="1100" cap="small" baseline="0" noProof="0" dirty="0" smtClean="0">
              <a:latin typeface="Cambria" pitchFamily="18" charset="0"/>
            </a:endParaRPr>
          </a:p>
          <a:p>
            <a:pPr algn="r"/>
            <a:endParaRPr lang="bg-BG" sz="1100" cap="small" baseline="0" noProof="0" dirty="0" smtClean="0">
              <a:latin typeface="Cambria" pitchFamily="18" charset="0"/>
            </a:endParaRPr>
          </a:p>
          <a:p>
            <a:pPr algn="r"/>
            <a:endParaRPr lang="bg-BG" sz="1100" cap="small" noProof="0" dirty="0">
              <a:latin typeface="Cambria" pitchFamily="18" charset="0"/>
            </a:endParaRPr>
          </a:p>
        </p:txBody>
      </p:sp>
      <p:pic>
        <p:nvPicPr>
          <p:cNvPr id="12" name="Picture 11" descr="http://mezdra.bg/wp-content/uploads/2012/01/OPAK_logo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8038" y="-6746"/>
            <a:ext cx="2482850" cy="110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4" descr="http://www.carlsbergbulgaria.bg/SiteCollectionImages/logo%20ESF_BG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48563" y="2779"/>
            <a:ext cx="1557337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6" descr="http://www.europe.bg/upload/docs/logo_EU_BG.JP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638" y="-27384"/>
            <a:ext cx="1743075" cy="117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103611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13.6.2014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4275241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13.6.2014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141747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13.6.2014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539681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13.6.2014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2020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13.6.2014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999986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13.6.2014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286379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13.6.2014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705455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13.6.2014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2961770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13.6.2014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007432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13.6.2014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130809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bg-B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7" name="Rectangle 6"/>
          <p:cNvSpPr/>
          <p:nvPr userDrawn="1"/>
        </p:nvSpPr>
        <p:spPr>
          <a:xfrm>
            <a:off x="35496" y="6381328"/>
            <a:ext cx="73589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i="1" kern="1200" cap="small" baseline="0" noProof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Този документ е създаден в рамките на проект „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Повишаване на компетентността на съдии, съдебни </a:t>
            </a:r>
            <a:r>
              <a:rPr lang="bg-BG" sz="800" i="1" kern="1200" cap="small" baseline="0" dirty="0" err="1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помощници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 и съдебни служители от ВАС и административните съдилища</a:t>
            </a:r>
            <a:r>
              <a:rPr lang="ru-RU" sz="800" i="1" kern="1200" cap="small" baseline="0" noProof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”, Договор № 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24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.0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.201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3 </a:t>
            </a:r>
            <a:r>
              <a:rPr lang="ru-RU" sz="800" i="1" kern="1200" cap="small" baseline="0" noProof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г., 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финансиран от Оперативна програма „Административен капацитет”, </a:t>
            </a:r>
            <a:r>
              <a:rPr lang="bg-BG" sz="800" i="1" kern="1200" cap="small" baseline="0" dirty="0" err="1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съфинансирана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 от Европейския съюз чрез Европейския социален фонд</a:t>
            </a:r>
            <a:endParaRPr lang="bg-BG" sz="800" i="1" kern="1200" cap="small" baseline="0" noProof="0" dirty="0" smtClean="0">
              <a:solidFill>
                <a:schemeClr val="accent1">
                  <a:lumMod val="50000"/>
                </a:schemeClr>
              </a:solidFill>
              <a:effectLst/>
              <a:latin typeface="+mn-lt"/>
              <a:ea typeface="+mn-ea"/>
              <a:cs typeface="+mn-cs"/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1110" y="6237312"/>
            <a:ext cx="905113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35496" y="6309320"/>
            <a:ext cx="9051138" cy="0"/>
          </a:xfrm>
          <a:prstGeom prst="line">
            <a:avLst/>
          </a:prstGeom>
          <a:ln>
            <a:solidFill>
              <a:srgbClr val="F6E508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7452320" y="6165304"/>
            <a:ext cx="0" cy="590537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7394465" y="6021288"/>
            <a:ext cx="0" cy="669082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http://mezdra.bg/wp-content/uploads/2012/01/OPAK_logo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017838" y="21754"/>
            <a:ext cx="1457325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4" descr="http://www.carlsbergbulgaria.bg/SiteCollectionImages/logo%20ESF_BG.jp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051676" y="51917"/>
            <a:ext cx="912812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6" descr="http://www.europe.bg/upload/docs/logo_EU_BG.JP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87201" y="21754"/>
            <a:ext cx="102235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757527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103532" y="1628800"/>
            <a:ext cx="5500161" cy="38884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bg-BG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ОБУЧЕНИЕ НА ТЕМА</a:t>
            </a:r>
          </a:p>
          <a:p>
            <a:pPr algn="r"/>
            <a:endParaRPr lang="ru-RU" sz="2000" b="1" dirty="0">
              <a:solidFill>
                <a:srgbClr val="FFFF99"/>
              </a:solidFill>
              <a:latin typeface="Cambria" panose="02040503050406030204" pitchFamily="18" charset="0"/>
            </a:endParaRPr>
          </a:p>
          <a:p>
            <a:pPr algn="r"/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„</a:t>
            </a:r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Закон за отговорността на </a:t>
            </a:r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държавата</a:t>
            </a:r>
          </a:p>
          <a:p>
            <a:pPr algn="r"/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и </a:t>
            </a:r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общините за вреди/ЗОДОВ/. </a:t>
            </a:r>
            <a:endParaRPr lang="bg-BG" sz="2000" b="1" dirty="0" smtClean="0">
              <a:solidFill>
                <a:srgbClr val="FFFF99"/>
              </a:solidFill>
              <a:latin typeface="Cambria" panose="02040503050406030204" pitchFamily="18" charset="0"/>
            </a:endParaRPr>
          </a:p>
          <a:p>
            <a:pPr algn="r"/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Предметен </a:t>
            </a:r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обхват, тенденции </a:t>
            </a:r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и проблеми </a:t>
            </a:r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при тълкуване и прилагането </a:t>
            </a:r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му.</a:t>
            </a:r>
          </a:p>
          <a:p>
            <a:pPr algn="r"/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Искови </a:t>
            </a:r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производства по ЗОДОВ</a:t>
            </a:r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.“</a:t>
            </a:r>
            <a:endParaRPr lang="bg-BG" sz="2000" b="1" dirty="0">
              <a:solidFill>
                <a:srgbClr val="FFFF99"/>
              </a:solidFill>
              <a:latin typeface="Cambria" panose="02040503050406030204" pitchFamily="18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644008" y="5661247"/>
            <a:ext cx="2187793" cy="11627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bg-BG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g-BG" sz="12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ЛЕКТОР</a:t>
            </a:r>
          </a:p>
          <a:p>
            <a:pPr algn="r"/>
            <a:endParaRPr lang="ru-RU" sz="1200" b="1" dirty="0" smtClean="0">
              <a:solidFill>
                <a:srgbClr val="FFFF99"/>
              </a:solidFill>
              <a:latin typeface="Cambria" panose="02040503050406030204" pitchFamily="18" charset="0"/>
            </a:endParaRPr>
          </a:p>
          <a:p>
            <a:pPr algn="r"/>
            <a:r>
              <a:rPr lang="bg-BG" sz="12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Таня Куцарова</a:t>
            </a:r>
            <a:endParaRPr lang="bg-BG" sz="1200" b="1" dirty="0">
              <a:solidFill>
                <a:srgbClr val="FFFF99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876256" y="5669517"/>
            <a:ext cx="2187793" cy="11627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bg-BG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g-BG" sz="12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19 </a:t>
            </a:r>
            <a:r>
              <a:rPr lang="bg-BG" sz="12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– </a:t>
            </a:r>
            <a:r>
              <a:rPr lang="bg-BG" sz="12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21.06.2014 </a:t>
            </a:r>
            <a:r>
              <a:rPr lang="bg-BG" sz="12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г.</a:t>
            </a:r>
          </a:p>
          <a:p>
            <a:pPr algn="r"/>
            <a:endParaRPr lang="ru-RU" sz="1200" b="1" dirty="0" smtClean="0">
              <a:solidFill>
                <a:srgbClr val="FFFF99"/>
              </a:solidFill>
              <a:latin typeface="Cambria" panose="02040503050406030204" pitchFamily="18" charset="0"/>
            </a:endParaRPr>
          </a:p>
          <a:p>
            <a:pPr algn="r"/>
            <a:r>
              <a:rPr lang="bg-BG" sz="12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гр. </a:t>
            </a:r>
            <a:r>
              <a:rPr lang="bg-BG" sz="12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Благоевград</a:t>
            </a:r>
            <a:endParaRPr lang="bg-BG" sz="1200" b="1" dirty="0">
              <a:solidFill>
                <a:srgbClr val="FFFF99"/>
              </a:solidFill>
              <a:latin typeface="Cambria" panose="020405030504060302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724129" y="1844824"/>
            <a:ext cx="3024336" cy="33927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bg-BG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20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ИСКОВИ</a:t>
            </a:r>
            <a:endParaRPr lang="en-US" sz="2000" b="1" dirty="0" smtClean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  <a:p>
            <a:r>
              <a:rPr lang="bg-BG" sz="20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ПРОИЗВОДСТВА</a:t>
            </a:r>
            <a:endParaRPr lang="en-US" sz="2000" b="1" dirty="0" smtClean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  <a:p>
            <a:r>
              <a:rPr lang="bg-BG" sz="20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ПО </a:t>
            </a:r>
            <a:r>
              <a:rPr lang="bg-BG" sz="20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АПК</a:t>
            </a:r>
            <a:endParaRPr lang="bg-BG" sz="2000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/>
          <a:lstStyle/>
          <a:p>
            <a:pPr lvl="0"/>
            <a:r>
              <a:rPr lang="bg-BG" dirty="0" smtClean="0"/>
              <a:t>1. Видове </a:t>
            </a:r>
            <a:r>
              <a:rPr lang="bg-BG" dirty="0" smtClean="0"/>
              <a:t>искови производства по </a:t>
            </a:r>
            <a:r>
              <a:rPr lang="bg-BG" dirty="0" smtClean="0"/>
              <a:t>АПК</a:t>
            </a:r>
            <a:endParaRPr lang="bg-BG" dirty="0" smtClean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bg-BG" dirty="0" smtClean="0"/>
              <a:t>Искания </a:t>
            </a:r>
            <a:r>
              <a:rPr lang="bg-BG" dirty="0" smtClean="0"/>
              <a:t>за обявяване нищожност  или унищожаване на споразумения по този кодекс – 128, ал. 1 т.2 </a:t>
            </a:r>
            <a:r>
              <a:rPr lang="bg-BG" dirty="0" smtClean="0"/>
              <a:t>АПК</a:t>
            </a:r>
          </a:p>
          <a:p>
            <a:pPr>
              <a:buFontTx/>
              <a:buChar char="-"/>
            </a:pPr>
            <a:r>
              <a:rPr lang="bg-BG" dirty="0" smtClean="0"/>
              <a:t>Искания </a:t>
            </a:r>
            <a:r>
              <a:rPr lang="bg-BG" dirty="0" smtClean="0"/>
              <a:t>за защита срещу незаконно принудително изпълнение – чл. 128, т.4, чл. 292 </a:t>
            </a:r>
            <a:r>
              <a:rPr lang="bg-BG" dirty="0" smtClean="0"/>
              <a:t>АПК</a:t>
            </a:r>
          </a:p>
          <a:p>
            <a:pPr>
              <a:buFontTx/>
              <a:buChar char="-"/>
            </a:pPr>
            <a:r>
              <a:rPr lang="bg-BG" dirty="0" smtClean="0"/>
              <a:t>Искания </a:t>
            </a:r>
            <a:r>
              <a:rPr lang="bg-BG" dirty="0" smtClean="0"/>
              <a:t>за обезщетения за вреди от незаконосъобразни актове , действия и бездействия на административни органи и длъжностни лица – чл. 128, ал.1, т.5 и чл. 203 и сл. от </a:t>
            </a:r>
            <a:r>
              <a:rPr lang="bg-BG" dirty="0" smtClean="0"/>
              <a:t>АПК</a:t>
            </a:r>
          </a:p>
          <a:p>
            <a:pPr>
              <a:buFontTx/>
              <a:buChar char="-"/>
            </a:pPr>
            <a:r>
              <a:rPr lang="bg-BG" dirty="0" smtClean="0"/>
              <a:t>Искания  </a:t>
            </a:r>
            <a:r>
              <a:rPr lang="bg-BG" dirty="0" smtClean="0"/>
              <a:t>за обезщетения за вреди от принудително изпълнение. – чл. 128, ал.1 т.6, чл. 299 и чл. 301 </a:t>
            </a:r>
            <a:r>
              <a:rPr lang="bg-BG" dirty="0" smtClean="0"/>
              <a:t>АПК</a:t>
            </a:r>
          </a:p>
          <a:p>
            <a:pPr>
              <a:buFontTx/>
              <a:buChar char="-"/>
            </a:pPr>
            <a:r>
              <a:rPr lang="bg-BG" dirty="0" smtClean="0"/>
              <a:t>Искания </a:t>
            </a:r>
            <a:r>
              <a:rPr lang="bg-BG" dirty="0" smtClean="0"/>
              <a:t>за </a:t>
            </a:r>
            <a:r>
              <a:rPr lang="bg-BG" dirty="0" err="1" smtClean="0"/>
              <a:t>обявяваве</a:t>
            </a:r>
            <a:r>
              <a:rPr lang="bg-BG" dirty="0" smtClean="0"/>
              <a:t> на </a:t>
            </a:r>
            <a:r>
              <a:rPr lang="bg-BG" dirty="0" err="1" smtClean="0"/>
              <a:t>вищожност</a:t>
            </a:r>
            <a:r>
              <a:rPr lang="bg-BG" dirty="0" smtClean="0"/>
              <a:t> на решения, постановени от административните съдилища – чл. 128, ал.1 т.7, </a:t>
            </a:r>
            <a:r>
              <a:rPr lang="bg-BG" dirty="0" err="1" smtClean="0"/>
              <a:t>предл</a:t>
            </a:r>
            <a:r>
              <a:rPr lang="bg-BG" dirty="0" smtClean="0"/>
              <a:t>. Първо </a:t>
            </a:r>
            <a:r>
              <a:rPr lang="bg-BG" dirty="0" smtClean="0"/>
              <a:t>АПК</a:t>
            </a:r>
          </a:p>
          <a:p>
            <a:pPr>
              <a:buFontTx/>
              <a:buChar char="-"/>
            </a:pPr>
            <a:r>
              <a:rPr lang="bg-BG" dirty="0" smtClean="0"/>
              <a:t>Искания </a:t>
            </a:r>
            <a:r>
              <a:rPr lang="bg-BG" dirty="0" smtClean="0"/>
              <a:t>за установяване </a:t>
            </a:r>
            <a:r>
              <a:rPr lang="bg-BG" dirty="0" err="1" smtClean="0"/>
              <a:t>неиистинността</a:t>
            </a:r>
            <a:r>
              <a:rPr lang="bg-BG" dirty="0" smtClean="0"/>
              <a:t> на административните актове по </a:t>
            </a:r>
            <a:r>
              <a:rPr lang="bg-BG" dirty="0" smtClean="0"/>
              <a:t>АПК</a:t>
            </a:r>
            <a:endParaRPr lang="bg-BG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bg-BG" dirty="0" smtClean="0"/>
              <a:t>2. Иск </a:t>
            </a:r>
            <a:r>
              <a:rPr lang="bg-BG" dirty="0" smtClean="0"/>
              <a:t>по чл. 128, ал.2 от </a:t>
            </a:r>
            <a:r>
              <a:rPr lang="bg-BG" dirty="0" smtClean="0"/>
              <a:t>АПК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bg-BG" sz="1800" dirty="0" smtClean="0"/>
              <a:t>Характеристики :</a:t>
            </a:r>
          </a:p>
          <a:p>
            <a:pPr lvl="0">
              <a:buFontTx/>
              <a:buChar char="-"/>
            </a:pPr>
            <a:r>
              <a:rPr lang="bg-BG" sz="1800" dirty="0" err="1" smtClean="0"/>
              <a:t>Установителен</a:t>
            </a:r>
            <a:r>
              <a:rPr lang="bg-BG" sz="1800" dirty="0" smtClean="0"/>
              <a:t> иск</a:t>
            </a:r>
          </a:p>
          <a:p>
            <a:pPr lvl="0">
              <a:buFontTx/>
              <a:buChar char="-"/>
            </a:pPr>
            <a:r>
              <a:rPr lang="bg-BG" sz="1800" dirty="0" err="1" smtClean="0"/>
              <a:t>Субсидиарен</a:t>
            </a:r>
            <a:r>
              <a:rPr lang="bg-BG" sz="1800" dirty="0" smtClean="0"/>
              <a:t>  </a:t>
            </a:r>
            <a:r>
              <a:rPr lang="bg-BG" sz="1800" dirty="0" smtClean="0"/>
              <a:t>иск</a:t>
            </a:r>
          </a:p>
          <a:p>
            <a:pPr>
              <a:buNone/>
            </a:pPr>
            <a:endParaRPr lang="bg-BG" sz="1800" dirty="0" smtClean="0"/>
          </a:p>
          <a:p>
            <a:pPr>
              <a:buNone/>
            </a:pPr>
            <a:r>
              <a:rPr lang="bg-BG" sz="1800" dirty="0" smtClean="0"/>
              <a:t>Условия </a:t>
            </a:r>
            <a:r>
              <a:rPr lang="bg-BG" sz="1800" dirty="0" smtClean="0"/>
              <a:t>за възникване правото на иск:</a:t>
            </a:r>
          </a:p>
          <a:p>
            <a:pPr lvl="0">
              <a:buFontTx/>
              <a:buChar char="-"/>
            </a:pPr>
            <a:r>
              <a:rPr lang="bg-BG" sz="1800" dirty="0" smtClean="0"/>
              <a:t>Спор </a:t>
            </a:r>
            <a:r>
              <a:rPr lang="bg-BG" sz="1800" dirty="0" smtClean="0"/>
              <a:t>за </a:t>
            </a:r>
            <a:r>
              <a:rPr lang="bg-BG" sz="1800" dirty="0" err="1" smtClean="0"/>
              <a:t>съществувавенето</a:t>
            </a:r>
            <a:r>
              <a:rPr lang="bg-BG" sz="1800" dirty="0" smtClean="0"/>
              <a:t> на административно право или правоотношение </a:t>
            </a:r>
            <a:endParaRPr lang="bg-BG" sz="1800" dirty="0" smtClean="0"/>
          </a:p>
          <a:p>
            <a:pPr lvl="0">
              <a:buFontTx/>
              <a:buChar char="-"/>
            </a:pPr>
            <a:r>
              <a:rPr lang="bg-BG" sz="1800" dirty="0" smtClean="0"/>
              <a:t>Липса </a:t>
            </a:r>
            <a:r>
              <a:rPr lang="bg-BG" sz="1800" dirty="0" smtClean="0"/>
              <a:t>на друг  ред за </a:t>
            </a:r>
            <a:r>
              <a:rPr lang="bg-BG" sz="1800" dirty="0" smtClean="0"/>
              <a:t>защита</a:t>
            </a:r>
          </a:p>
          <a:p>
            <a:pPr lvl="0">
              <a:buFontTx/>
              <a:buChar char="-"/>
            </a:pPr>
            <a:r>
              <a:rPr lang="bg-BG" sz="1800" dirty="0" smtClean="0"/>
              <a:t>Процесуална </a:t>
            </a:r>
            <a:r>
              <a:rPr lang="bg-BG" sz="1800" dirty="0" smtClean="0"/>
              <a:t>правоспособност на търсещия защита </a:t>
            </a:r>
            <a:endParaRPr lang="bg-BG" sz="1800" dirty="0" smtClean="0"/>
          </a:p>
          <a:p>
            <a:pPr lvl="0">
              <a:buFontTx/>
              <a:buChar char="-"/>
            </a:pPr>
            <a:r>
              <a:rPr lang="bg-BG" sz="1800" dirty="0" smtClean="0"/>
              <a:t>Подведомственост  </a:t>
            </a:r>
            <a:r>
              <a:rPr lang="bg-BG" sz="1800" dirty="0" smtClean="0"/>
              <a:t>на правния спор на административния </a:t>
            </a:r>
            <a:r>
              <a:rPr lang="bg-BG" sz="1800" dirty="0" smtClean="0"/>
              <a:t>съд</a:t>
            </a:r>
          </a:p>
          <a:p>
            <a:pPr lvl="0">
              <a:buFontTx/>
              <a:buChar char="-"/>
            </a:pPr>
            <a:r>
              <a:rPr lang="bg-BG" sz="1800" dirty="0" smtClean="0"/>
              <a:t>Условия </a:t>
            </a:r>
            <a:r>
              <a:rPr lang="bg-BG" sz="1800" dirty="0" smtClean="0"/>
              <a:t>за надлежното упражняване на правото на </a:t>
            </a:r>
            <a:r>
              <a:rPr lang="bg-BG" sz="1800" dirty="0" smtClean="0"/>
              <a:t>иск</a:t>
            </a:r>
          </a:p>
          <a:p>
            <a:pPr lvl="0">
              <a:buFontTx/>
              <a:buChar char="-"/>
            </a:pPr>
            <a:r>
              <a:rPr lang="bg-BG" sz="1800" dirty="0" smtClean="0"/>
              <a:t>Процесуална </a:t>
            </a:r>
            <a:r>
              <a:rPr lang="bg-BG" sz="1800" dirty="0" smtClean="0"/>
              <a:t>дееспособност на  </a:t>
            </a:r>
            <a:r>
              <a:rPr lang="bg-BG" sz="1800" dirty="0" err="1" smtClean="0"/>
              <a:t>ишеца</a:t>
            </a:r>
            <a:endParaRPr lang="bg-BG" sz="1800" dirty="0" smtClean="0"/>
          </a:p>
          <a:p>
            <a:pPr lvl="0">
              <a:buFontTx/>
              <a:buChar char="-"/>
            </a:pPr>
            <a:r>
              <a:rPr lang="bg-BG" sz="1800" dirty="0" smtClean="0"/>
              <a:t>Представителна </a:t>
            </a:r>
            <a:r>
              <a:rPr lang="bg-BG" sz="1800" dirty="0" smtClean="0"/>
              <a:t>власт на лицето, упражняващо правото на </a:t>
            </a:r>
            <a:r>
              <a:rPr lang="bg-BG" sz="1800" dirty="0" smtClean="0"/>
              <a:t>иск</a:t>
            </a:r>
          </a:p>
          <a:p>
            <a:pPr lvl="0">
              <a:buFontTx/>
              <a:buChar char="-"/>
            </a:pPr>
            <a:r>
              <a:rPr lang="bg-BG" sz="1800" dirty="0" smtClean="0"/>
              <a:t>Редовност </a:t>
            </a:r>
            <a:r>
              <a:rPr lang="bg-BG" sz="1800" dirty="0" smtClean="0"/>
              <a:t>на исковата </a:t>
            </a:r>
            <a:r>
              <a:rPr lang="bg-BG" sz="1800" dirty="0" smtClean="0"/>
              <a:t>молба</a:t>
            </a:r>
          </a:p>
          <a:p>
            <a:pPr lvl="0">
              <a:buFontTx/>
              <a:buChar char="-"/>
            </a:pPr>
            <a:r>
              <a:rPr lang="bg-BG" sz="1800" dirty="0" smtClean="0"/>
              <a:t>Сезиране </a:t>
            </a:r>
            <a:r>
              <a:rPr lang="bg-BG" sz="1800" dirty="0" smtClean="0"/>
              <a:t>на надлежния съд по </a:t>
            </a:r>
            <a:r>
              <a:rPr lang="bg-BG" sz="1800" dirty="0" err="1" smtClean="0"/>
              <a:t>правиталата</a:t>
            </a:r>
            <a:r>
              <a:rPr lang="bg-BG" sz="1800" dirty="0" smtClean="0"/>
              <a:t> на родовата и местната подсъдност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/>
          <a:lstStyle/>
          <a:p>
            <a:r>
              <a:rPr lang="bg-BG" dirty="0" smtClean="0"/>
              <a:t>3. Иск </a:t>
            </a:r>
            <a:r>
              <a:rPr lang="bg-BG" dirty="0" smtClean="0"/>
              <a:t>по чл. 292 от </a:t>
            </a:r>
            <a:r>
              <a:rPr lang="bg-BG" dirty="0" smtClean="0"/>
              <a:t>АПК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525963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rPr lang="bg-BG" sz="1700" dirty="0" smtClean="0"/>
              <a:t>Характеристики:</a:t>
            </a:r>
            <a:endParaRPr lang="bg-BG" sz="1700" dirty="0" smtClean="0"/>
          </a:p>
          <a:p>
            <a:pPr lvl="0">
              <a:buFontTx/>
              <a:buChar char="-"/>
            </a:pPr>
            <a:r>
              <a:rPr lang="bg-BG" sz="1700" dirty="0" err="1" smtClean="0"/>
              <a:t>Установителен</a:t>
            </a:r>
            <a:r>
              <a:rPr lang="bg-BG" sz="1700" dirty="0" smtClean="0"/>
              <a:t> иск</a:t>
            </a:r>
          </a:p>
          <a:p>
            <a:pPr lvl="0">
              <a:buFontTx/>
              <a:buChar char="-"/>
            </a:pPr>
            <a:r>
              <a:rPr lang="bg-BG" sz="1700" dirty="0" smtClean="0"/>
              <a:t>Отрицателен </a:t>
            </a:r>
            <a:r>
              <a:rPr lang="bg-BG" sz="1700" dirty="0" err="1" smtClean="0"/>
              <a:t>установителен</a:t>
            </a:r>
            <a:r>
              <a:rPr lang="bg-BG" sz="1700" dirty="0" smtClean="0"/>
              <a:t> </a:t>
            </a:r>
            <a:r>
              <a:rPr lang="bg-BG" sz="1700" dirty="0" smtClean="0"/>
              <a:t>иск</a:t>
            </a:r>
          </a:p>
          <a:p>
            <a:pPr lvl="0">
              <a:buFontTx/>
              <a:buChar char="-"/>
            </a:pPr>
            <a:r>
              <a:rPr lang="bg-BG" sz="1700" dirty="0" smtClean="0"/>
              <a:t>Представлява </a:t>
            </a:r>
            <a:r>
              <a:rPr lang="bg-BG" sz="1700" dirty="0" err="1" smtClean="0"/>
              <a:t>материалноправна</a:t>
            </a:r>
            <a:r>
              <a:rPr lang="bg-BG" sz="1700" dirty="0" smtClean="0"/>
              <a:t>  искова защита / за разлика от процесуалната защита чрез обжалване на незаконосъобразните актове, действия и бездействия на органа по </a:t>
            </a:r>
            <a:r>
              <a:rPr lang="bg-BG" sz="1700" dirty="0" smtClean="0"/>
              <a:t>изпълнението</a:t>
            </a:r>
          </a:p>
          <a:p>
            <a:pPr lvl="0">
              <a:buNone/>
            </a:pPr>
            <a:endParaRPr lang="bg-BG" sz="1700" dirty="0" smtClean="0"/>
          </a:p>
          <a:p>
            <a:pPr lvl="0">
              <a:buNone/>
            </a:pPr>
            <a:r>
              <a:rPr lang="bg-BG" sz="1700" dirty="0" smtClean="0"/>
              <a:t>Елементи </a:t>
            </a:r>
            <a:r>
              <a:rPr lang="bg-BG" sz="1700" dirty="0" smtClean="0"/>
              <a:t>от фактическия състав:</a:t>
            </a:r>
          </a:p>
          <a:p>
            <a:pPr lvl="0">
              <a:buFontTx/>
              <a:buChar char="-"/>
            </a:pPr>
            <a:r>
              <a:rPr lang="bg-BG" sz="1700" dirty="0" smtClean="0"/>
              <a:t>Изпълнително </a:t>
            </a:r>
            <a:r>
              <a:rPr lang="bg-BG" sz="1700" dirty="0" smtClean="0"/>
              <a:t>основание по чл. 268 от </a:t>
            </a:r>
            <a:r>
              <a:rPr lang="bg-BG" sz="1700" dirty="0" smtClean="0"/>
              <a:t>АПК</a:t>
            </a:r>
          </a:p>
          <a:p>
            <a:pPr lvl="0">
              <a:buFontTx/>
              <a:buChar char="-"/>
            </a:pPr>
            <a:r>
              <a:rPr lang="bg-BG" sz="1700" dirty="0" smtClean="0"/>
              <a:t> </a:t>
            </a:r>
            <a:r>
              <a:rPr lang="bg-BG" sz="1700" dirty="0" smtClean="0"/>
              <a:t>Нови, настъпили след издаването на изпълнителното основание, факти, погасили или изменили последното до степен, че то не </a:t>
            </a:r>
            <a:r>
              <a:rPr lang="bg-BG" sz="1700" dirty="0" smtClean="0"/>
              <a:t>съществува</a:t>
            </a:r>
          </a:p>
          <a:p>
            <a:pPr lvl="0">
              <a:buNone/>
            </a:pPr>
            <a:endParaRPr lang="bg-BG" sz="1700" dirty="0" smtClean="0"/>
          </a:p>
          <a:p>
            <a:pPr lvl="0">
              <a:buNone/>
            </a:pPr>
            <a:r>
              <a:rPr lang="bg-BG" sz="1700" dirty="0" smtClean="0"/>
              <a:t>Процесуални </a:t>
            </a:r>
            <a:r>
              <a:rPr lang="bg-BG" sz="1700" dirty="0" smtClean="0"/>
              <a:t>предпоставки за упражняване на правото на иск:</a:t>
            </a:r>
          </a:p>
          <a:p>
            <a:pPr lvl="0">
              <a:buFontTx/>
              <a:buChar char="-"/>
            </a:pPr>
            <a:r>
              <a:rPr lang="bg-BG" sz="1700" dirty="0" smtClean="0"/>
              <a:t>Надлежна </a:t>
            </a:r>
            <a:r>
              <a:rPr lang="bg-BG" sz="1700" dirty="0" smtClean="0"/>
              <a:t>процесуална легитимация – ищец е само длъжникът по изпълнението, ответник е </a:t>
            </a:r>
            <a:r>
              <a:rPr lang="bg-BG" sz="1700" dirty="0" err="1" smtClean="0"/>
              <a:t>взискателят</a:t>
            </a:r>
            <a:r>
              <a:rPr lang="bg-BG" sz="1700" dirty="0" smtClean="0"/>
              <a:t> по </a:t>
            </a:r>
            <a:r>
              <a:rPr lang="bg-BG" sz="1700" dirty="0" smtClean="0"/>
              <a:t>изпълнението</a:t>
            </a:r>
          </a:p>
          <a:p>
            <a:pPr lvl="0">
              <a:buFontTx/>
              <a:buChar char="-"/>
            </a:pPr>
            <a:r>
              <a:rPr lang="bg-BG" sz="1700" dirty="0" smtClean="0"/>
              <a:t>Местна </a:t>
            </a:r>
            <a:r>
              <a:rPr lang="bg-BG" sz="1700" dirty="0" smtClean="0"/>
              <a:t>подсъдност -  по местожителството или  седалището на </a:t>
            </a:r>
            <a:r>
              <a:rPr lang="bg-BG" sz="1700" dirty="0" smtClean="0"/>
              <a:t>ответника</a:t>
            </a:r>
          </a:p>
          <a:p>
            <a:pPr lvl="0">
              <a:buFontTx/>
              <a:buChar char="-"/>
            </a:pPr>
            <a:r>
              <a:rPr lang="bg-BG" sz="1700" dirty="0" smtClean="0"/>
              <a:t>Липса </a:t>
            </a:r>
            <a:r>
              <a:rPr lang="bg-BG" sz="1700" dirty="0" smtClean="0"/>
              <a:t>на ограничение във времето за предявяване на </a:t>
            </a:r>
            <a:r>
              <a:rPr lang="bg-BG" sz="1700" dirty="0" smtClean="0"/>
              <a:t>иска</a:t>
            </a:r>
            <a:endParaRPr lang="bg-BG" sz="1700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/>
          <a:lstStyle/>
          <a:p>
            <a:r>
              <a:rPr lang="bg-BG" dirty="0" smtClean="0"/>
              <a:t>4. Иск </a:t>
            </a:r>
            <a:r>
              <a:rPr lang="bg-BG" dirty="0" smtClean="0"/>
              <a:t>за унищожаване и обявяване нищожност на споразумения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639341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g-BG" sz="1900" dirty="0" smtClean="0"/>
              <a:t>Характеристика на иска за обявяване нищожност на </a:t>
            </a:r>
            <a:r>
              <a:rPr lang="bg-BG" sz="1900" dirty="0" smtClean="0"/>
              <a:t>споразумението:</a:t>
            </a:r>
            <a:endParaRPr lang="bg-BG" sz="1900" dirty="0" smtClean="0"/>
          </a:p>
          <a:p>
            <a:pPr lvl="0">
              <a:buFontTx/>
              <a:buChar char="-"/>
            </a:pPr>
            <a:r>
              <a:rPr lang="bg-BG" sz="1900" dirty="0" err="1" smtClean="0"/>
              <a:t>Установителен</a:t>
            </a:r>
            <a:r>
              <a:rPr lang="bg-BG" sz="1900" dirty="0" smtClean="0"/>
              <a:t> иск</a:t>
            </a:r>
          </a:p>
          <a:p>
            <a:pPr lvl="0">
              <a:buFontTx/>
              <a:buChar char="-"/>
            </a:pPr>
            <a:r>
              <a:rPr lang="bg-BG" sz="1900" dirty="0" err="1" smtClean="0"/>
              <a:t>Конститутивен</a:t>
            </a:r>
            <a:r>
              <a:rPr lang="bg-BG" sz="1900" dirty="0" smtClean="0"/>
              <a:t> </a:t>
            </a:r>
            <a:r>
              <a:rPr lang="bg-BG" sz="1900" dirty="0" smtClean="0"/>
              <a:t>иск – </a:t>
            </a:r>
            <a:r>
              <a:rPr lang="bg-BG" sz="1900" dirty="0" err="1" smtClean="0"/>
              <a:t>иск</a:t>
            </a:r>
            <a:r>
              <a:rPr lang="bg-BG" sz="1900" dirty="0" smtClean="0"/>
              <a:t> </a:t>
            </a:r>
            <a:r>
              <a:rPr lang="bg-BG" sz="1900" dirty="0" smtClean="0"/>
              <a:t>за </a:t>
            </a:r>
            <a:r>
              <a:rPr lang="bg-BG" sz="1900" dirty="0" smtClean="0"/>
              <a:t>унищожаване на споразумение</a:t>
            </a:r>
          </a:p>
          <a:p>
            <a:pPr>
              <a:buNone/>
            </a:pPr>
            <a:endParaRPr lang="bg-BG" sz="1900" dirty="0" smtClean="0"/>
          </a:p>
          <a:p>
            <a:pPr>
              <a:buNone/>
            </a:pPr>
            <a:r>
              <a:rPr lang="bg-BG" sz="1900" dirty="0" smtClean="0"/>
              <a:t>Процесуална </a:t>
            </a:r>
            <a:r>
              <a:rPr lang="bg-BG" sz="1900" dirty="0" smtClean="0"/>
              <a:t>легитимация </a:t>
            </a:r>
          </a:p>
          <a:p>
            <a:pPr>
              <a:buFontTx/>
              <a:buChar char="-"/>
            </a:pPr>
            <a:r>
              <a:rPr lang="bg-BG" sz="1900" dirty="0" smtClean="0"/>
              <a:t>страните </a:t>
            </a:r>
            <a:r>
              <a:rPr lang="bg-BG" sz="1900" dirty="0" smtClean="0"/>
              <a:t>по </a:t>
            </a:r>
            <a:r>
              <a:rPr lang="bg-BG" sz="1900" dirty="0" smtClean="0"/>
              <a:t>споразумението</a:t>
            </a:r>
          </a:p>
          <a:p>
            <a:pPr>
              <a:buFontTx/>
              <a:buChar char="-"/>
            </a:pPr>
            <a:r>
              <a:rPr lang="bg-BG" sz="1900" dirty="0" smtClean="0"/>
              <a:t>страна</a:t>
            </a:r>
            <a:r>
              <a:rPr lang="bg-BG" sz="1900" dirty="0" smtClean="0"/>
              <a:t>, която не е участвала  в </a:t>
            </a:r>
            <a:r>
              <a:rPr lang="bg-BG" sz="1900" dirty="0" smtClean="0"/>
              <a:t>споразумението</a:t>
            </a:r>
          </a:p>
          <a:p>
            <a:pPr>
              <a:buFontTx/>
              <a:buChar char="-"/>
            </a:pPr>
            <a:r>
              <a:rPr lang="bg-BG" sz="1900" dirty="0" smtClean="0"/>
              <a:t>всеки </a:t>
            </a:r>
            <a:r>
              <a:rPr lang="bg-BG" sz="1900" dirty="0" smtClean="0"/>
              <a:t>, който има правен интерес от </a:t>
            </a:r>
            <a:r>
              <a:rPr lang="bg-BG" sz="1900" dirty="0" smtClean="0"/>
              <a:t>това</a:t>
            </a:r>
          </a:p>
          <a:p>
            <a:pPr>
              <a:buFontTx/>
              <a:buChar char="-"/>
            </a:pPr>
            <a:r>
              <a:rPr lang="bg-BG" sz="1900" dirty="0" smtClean="0"/>
              <a:t>при </a:t>
            </a:r>
            <a:r>
              <a:rPr lang="bg-BG" sz="1900" dirty="0" smtClean="0"/>
              <a:t>порок във волята </a:t>
            </a:r>
            <a:r>
              <a:rPr lang="bg-BG" sz="1900" dirty="0" smtClean="0"/>
              <a:t>– страната, </a:t>
            </a:r>
            <a:r>
              <a:rPr lang="bg-BG" sz="1900" dirty="0" smtClean="0"/>
              <a:t>чиято воля е опорочена.</a:t>
            </a:r>
          </a:p>
          <a:p>
            <a:pPr>
              <a:buNone/>
            </a:pPr>
            <a:endParaRPr lang="bg-BG" sz="1900" dirty="0" smtClean="0"/>
          </a:p>
          <a:p>
            <a:pPr>
              <a:buNone/>
            </a:pPr>
            <a:r>
              <a:rPr lang="bg-BG" sz="1900" dirty="0" smtClean="0"/>
              <a:t>Срок </a:t>
            </a:r>
            <a:r>
              <a:rPr lang="bg-BG" sz="1900" dirty="0" smtClean="0"/>
              <a:t>за предявяване на иска – липсва такъв</a:t>
            </a:r>
          </a:p>
          <a:p>
            <a:pPr>
              <a:buNone/>
            </a:pPr>
            <a:endParaRPr lang="bg-BG" sz="1900" dirty="0" smtClean="0"/>
          </a:p>
          <a:p>
            <a:pPr>
              <a:buNone/>
            </a:pPr>
            <a:r>
              <a:rPr lang="bg-BG" sz="1900" dirty="0" smtClean="0"/>
              <a:t>Компетентност </a:t>
            </a:r>
            <a:r>
              <a:rPr lang="bg-BG" sz="1900" dirty="0" smtClean="0"/>
              <a:t>на административния </a:t>
            </a:r>
            <a:r>
              <a:rPr lang="bg-BG" sz="1900" dirty="0" smtClean="0"/>
              <a:t>съд</a:t>
            </a:r>
            <a:endParaRPr lang="bg-BG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bg-BG" sz="2200" dirty="0" smtClean="0"/>
              <a:t>Недействително  е </a:t>
            </a:r>
            <a:r>
              <a:rPr lang="bg-BG" sz="2200" dirty="0" smtClean="0"/>
              <a:t>споразумение</a:t>
            </a:r>
            <a:r>
              <a:rPr lang="bg-BG" sz="2200" dirty="0" smtClean="0"/>
              <a:t>, което:</a:t>
            </a:r>
          </a:p>
          <a:p>
            <a:pPr lvl="0"/>
            <a:r>
              <a:rPr lang="bg-BG" sz="2200" dirty="0" smtClean="0"/>
              <a:t>Е сключено или одобрено от некомпетентен  по материя, по степен по място или по време административен орган,</a:t>
            </a:r>
          </a:p>
          <a:p>
            <a:pPr lvl="0"/>
            <a:r>
              <a:rPr lang="bg-BG" sz="2200" dirty="0" smtClean="0"/>
              <a:t>Няма предписаната от чл. 20, ал.5 форма и съдържание</a:t>
            </a:r>
          </a:p>
          <a:p>
            <a:pPr lvl="0"/>
            <a:r>
              <a:rPr lang="bg-BG" sz="2200" dirty="0" smtClean="0"/>
              <a:t>Засяга въпроси, чието разрешаване изисква мнението или съгласието на друг орган,, а такова мнение или съгласие не е било поискано, ако другият  орган  е бил запитан, но не е отговорил в определения срок, се прилагат правилата на чл. 53 от АПК</a:t>
            </a:r>
          </a:p>
          <a:p>
            <a:pPr lvl="0"/>
            <a:r>
              <a:rPr lang="bg-BG" sz="2200" dirty="0" smtClean="0"/>
              <a:t> Засяга права и законни интереси на лице, което не е участвало в сключването му, освен </a:t>
            </a:r>
            <a:r>
              <a:rPr lang="bg-BG" sz="2200" dirty="0" err="1" smtClean="0"/>
              <a:t>акот</a:t>
            </a:r>
            <a:r>
              <a:rPr lang="bg-BG" sz="2200" dirty="0" smtClean="0"/>
              <a:t> това лице го одобри писмено</a:t>
            </a:r>
          </a:p>
          <a:p>
            <a:pPr lvl="0"/>
            <a:r>
              <a:rPr lang="bg-BG" sz="2200" dirty="0" smtClean="0"/>
              <a:t> Е сключено в нарушение на материалния </a:t>
            </a:r>
            <a:r>
              <a:rPr lang="bg-BG" sz="2200" dirty="0" smtClean="0"/>
              <a:t>закон</a:t>
            </a:r>
            <a:endParaRPr lang="bg-BG" sz="2200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bg-BG" sz="2200" dirty="0" smtClean="0"/>
              <a:t>Недействително  е </a:t>
            </a:r>
            <a:r>
              <a:rPr lang="bg-BG" sz="2200" dirty="0" smtClean="0"/>
              <a:t>споразумение</a:t>
            </a:r>
            <a:r>
              <a:rPr lang="bg-BG" sz="2200" dirty="0" smtClean="0"/>
              <a:t>, което</a:t>
            </a:r>
            <a:r>
              <a:rPr lang="bg-BG" sz="2200" dirty="0" smtClean="0"/>
              <a:t>:</a:t>
            </a:r>
          </a:p>
          <a:p>
            <a:pPr lvl="0"/>
            <a:r>
              <a:rPr lang="bg-BG" sz="2200" dirty="0" smtClean="0"/>
              <a:t>Не съответства на целта на закона</a:t>
            </a:r>
          </a:p>
          <a:p>
            <a:pPr lvl="0"/>
            <a:r>
              <a:rPr lang="bg-BG" sz="2200" dirty="0" smtClean="0"/>
              <a:t>Има невъзможен предмет</a:t>
            </a:r>
          </a:p>
          <a:p>
            <a:pPr lvl="0"/>
            <a:r>
              <a:rPr lang="bg-BG" sz="2200" dirty="0" smtClean="0"/>
              <a:t> Е сключено от страна в </a:t>
            </a:r>
            <a:r>
              <a:rPr lang="bg-BG" sz="2200" dirty="0" err="1" smtClean="0"/>
              <a:t>администратиивното</a:t>
            </a:r>
            <a:r>
              <a:rPr lang="bg-BG" sz="2200" dirty="0" smtClean="0"/>
              <a:t> производство при грешка, измама, заплаха или крайна нужда</a:t>
            </a:r>
          </a:p>
          <a:p>
            <a:pPr lvl="0"/>
            <a:r>
              <a:rPr lang="bg-BG" sz="2200" dirty="0" smtClean="0"/>
              <a:t> Е сключено или одобрено от административния орган при заплашване.</a:t>
            </a:r>
          </a:p>
          <a:p>
            <a:pPr lvl="0"/>
            <a:r>
              <a:rPr lang="bg-BG" sz="2200" dirty="0" smtClean="0"/>
              <a:t>Което противоречи на закона или го заобикаля, вкл.  И когато  при сключването му  не са били налице условията на чл. 20 от АПК. Недействително е споразумението, </a:t>
            </a:r>
            <a:r>
              <a:rPr lang="bg-BG" sz="2200" dirty="0" err="1" smtClean="0"/>
              <a:t>коетео</a:t>
            </a:r>
            <a:r>
              <a:rPr lang="bg-BG" sz="2200" dirty="0" smtClean="0"/>
              <a:t> накърнява добрите нрави, има невъзможен предмет – пороци, съгласно чл. 26, ал.1 и ал.2 от ЗЗД или е сключено при липса на дееспособност, грешка , измама, заплаха или крайна нужда / чл. 27-31 ЗЗД</a:t>
            </a:r>
            <a:r>
              <a:rPr lang="bg-BG" sz="2200" dirty="0" smtClean="0"/>
              <a:t>/.</a:t>
            </a:r>
            <a:endParaRPr lang="bg-BG" sz="2200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5. Иск </a:t>
            </a:r>
            <a:r>
              <a:rPr lang="bg-BG" dirty="0" smtClean="0"/>
              <a:t>за нищожност на съдебни решения, постановени от административните съдилища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buNone/>
            </a:pPr>
            <a:r>
              <a:rPr lang="bg-BG" sz="2400" dirty="0" smtClean="0"/>
              <a:t>Основания:</a:t>
            </a:r>
          </a:p>
          <a:p>
            <a:pPr lvl="0"/>
            <a:r>
              <a:rPr lang="bg-BG" sz="2400" dirty="0" smtClean="0"/>
              <a:t>Нищожно е решение, което не е постановено от надлежен съд, функциониращ  в надлежен състав, в пределите на правораздавателната компетентност</a:t>
            </a:r>
          </a:p>
          <a:p>
            <a:pPr lvl="0"/>
            <a:r>
              <a:rPr lang="bg-BG" sz="2400" dirty="0" smtClean="0"/>
              <a:t>Липса на писмена форма , не е подписано от мнозинството на съдебния състав, не е ясна волята на съда и същата не може да изведе дори чрез тълкуване</a:t>
            </a:r>
          </a:p>
          <a:p>
            <a:pPr lvl="0"/>
            <a:r>
              <a:rPr lang="bg-BG" sz="2400" dirty="0" smtClean="0"/>
              <a:t>Нищожно е решение, чието изпълнение е невъзможно с оглед </a:t>
            </a:r>
            <a:r>
              <a:rPr lang="bg-BG" sz="2400" dirty="0" err="1" smtClean="0"/>
              <a:t>науните</a:t>
            </a:r>
            <a:r>
              <a:rPr lang="bg-BG" sz="2400" dirty="0" smtClean="0"/>
              <a:t> и техническите постижения на съвременната цивилизация или е постановено за действие, съставляващо престъпление или е несъвместимо с основите действащия правен </a:t>
            </a:r>
            <a:r>
              <a:rPr lang="bg-BG" sz="2400" dirty="0" smtClean="0"/>
              <a:t>ред</a:t>
            </a:r>
            <a:endParaRPr lang="bg-BG" sz="2400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bg-BG" sz="2200" dirty="0" smtClean="0"/>
              <a:t>Характеристики:</a:t>
            </a:r>
          </a:p>
          <a:p>
            <a:pPr lvl="0">
              <a:buNone/>
            </a:pPr>
            <a:r>
              <a:rPr lang="bg-BG" sz="2200" dirty="0" smtClean="0"/>
              <a:t>Вид на иска – </a:t>
            </a:r>
            <a:r>
              <a:rPr lang="bg-BG" sz="2200" dirty="0" err="1" smtClean="0"/>
              <a:t>установителен</a:t>
            </a:r>
            <a:r>
              <a:rPr lang="bg-BG" sz="2200" dirty="0" smtClean="0"/>
              <a:t>.</a:t>
            </a:r>
          </a:p>
          <a:p>
            <a:pPr>
              <a:buFontTx/>
              <a:buChar char="-"/>
            </a:pPr>
            <a:r>
              <a:rPr lang="bg-BG" sz="2200" dirty="0" smtClean="0"/>
              <a:t>Възможност </a:t>
            </a:r>
            <a:r>
              <a:rPr lang="bg-BG" sz="2200" dirty="0" smtClean="0"/>
              <a:t>за самостоятелно предявяване, извън касационната проверка по чл. 209, т.1 от </a:t>
            </a:r>
            <a:r>
              <a:rPr lang="bg-BG" sz="2200" dirty="0" smtClean="0"/>
              <a:t>АПК</a:t>
            </a:r>
          </a:p>
          <a:p>
            <a:pPr>
              <a:buFontTx/>
              <a:buChar char="-"/>
            </a:pPr>
            <a:r>
              <a:rPr lang="bg-BG" sz="2200" dirty="0" smtClean="0"/>
              <a:t>Липса </a:t>
            </a:r>
            <a:r>
              <a:rPr lang="bg-BG" sz="2200" dirty="0" smtClean="0"/>
              <a:t>на </a:t>
            </a:r>
            <a:r>
              <a:rPr lang="bg-BG" sz="2200" dirty="0" smtClean="0"/>
              <a:t>срок</a:t>
            </a:r>
          </a:p>
          <a:p>
            <a:pPr>
              <a:buFontTx/>
              <a:buChar char="-"/>
            </a:pPr>
            <a:r>
              <a:rPr lang="bg-BG" sz="2200" dirty="0" smtClean="0"/>
              <a:t>родова </a:t>
            </a:r>
            <a:r>
              <a:rPr lang="bg-BG" sz="2200" dirty="0" err="1" smtClean="0"/>
              <a:t>подсъдносст</a:t>
            </a:r>
            <a:r>
              <a:rPr lang="bg-BG" sz="2200" dirty="0" smtClean="0"/>
              <a:t> – административни </a:t>
            </a:r>
            <a:r>
              <a:rPr lang="bg-BG" sz="2200" dirty="0" smtClean="0"/>
              <a:t>съдилища</a:t>
            </a:r>
          </a:p>
          <a:p>
            <a:pPr>
              <a:buFontTx/>
              <a:buChar char="-"/>
            </a:pPr>
            <a:r>
              <a:rPr lang="bg-BG" sz="2200" dirty="0" smtClean="0"/>
              <a:t>допустимост </a:t>
            </a:r>
            <a:r>
              <a:rPr lang="bg-BG" sz="2200" dirty="0" smtClean="0"/>
              <a:t>спрямо съдебни решение, които не са били подложени на касационна </a:t>
            </a:r>
            <a:r>
              <a:rPr lang="bg-BG" sz="2200" dirty="0" smtClean="0"/>
              <a:t>проверка</a:t>
            </a:r>
          </a:p>
          <a:p>
            <a:pPr>
              <a:buFontTx/>
              <a:buChar char="-"/>
            </a:pPr>
            <a:r>
              <a:rPr lang="bg-BG" sz="2200" dirty="0" smtClean="0"/>
              <a:t>страни </a:t>
            </a:r>
            <a:r>
              <a:rPr lang="bg-BG" sz="2200" dirty="0" smtClean="0"/>
              <a:t>по  делото – ищец и останалите страни в производството, по което е постановено решението, чиято нищожност се претендира. Съдът, постановил решението, не е страна по иска.</a:t>
            </a:r>
          </a:p>
          <a:p>
            <a:pPr>
              <a:buNone/>
            </a:pPr>
            <a:endParaRPr lang="bg-BG" sz="2200" dirty="0" smtClean="0"/>
          </a:p>
          <a:p>
            <a:pPr marL="0" indent="0">
              <a:buNone/>
            </a:pPr>
            <a:r>
              <a:rPr lang="bg-BG" sz="2200" dirty="0" smtClean="0"/>
              <a:t>Последици </a:t>
            </a:r>
            <a:r>
              <a:rPr lang="bg-BG" sz="2200" dirty="0" smtClean="0"/>
              <a:t>на решението, с което се обявява нищожност на съдебен акт ?</a:t>
            </a:r>
          </a:p>
          <a:p>
            <a:pPr>
              <a:buNone/>
            </a:pPr>
            <a:endParaRPr lang="bg-BG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bg-BG" dirty="0" smtClean="0"/>
              <a:t>6. Иск </a:t>
            </a:r>
            <a:r>
              <a:rPr lang="bg-BG" dirty="0" smtClean="0"/>
              <a:t>за установяване неистинност на административен </a:t>
            </a:r>
            <a:r>
              <a:rPr lang="bg-BG" dirty="0" smtClean="0"/>
              <a:t>акт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574032"/>
            <a:ext cx="8229600" cy="1143000"/>
          </a:xfrm>
        </p:spPr>
        <p:txBody>
          <a:bodyPr/>
          <a:lstStyle/>
          <a:p>
            <a:r>
              <a:rPr lang="bg-BG" dirty="0" smtClean="0"/>
              <a:t>Благодаря за вниманието!</a:t>
            </a:r>
            <a:endParaRPr lang="bg-BG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632</TotalTime>
  <Words>896</Words>
  <Application>Microsoft Office PowerPoint</Application>
  <PresentationFormat>Презентация на цял екран (4:3)</PresentationFormat>
  <Paragraphs>93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11</vt:i4>
      </vt:variant>
    </vt:vector>
  </HeadingPairs>
  <TitlesOfParts>
    <vt:vector size="12" baseType="lpstr">
      <vt:lpstr>Office Theme</vt:lpstr>
      <vt:lpstr>Слайд 1</vt:lpstr>
      <vt:lpstr>1. Видове искови производства по АПК</vt:lpstr>
      <vt:lpstr>2. Иск по чл. 128, ал.2 от АПК</vt:lpstr>
      <vt:lpstr>3. Иск по чл. 292 от АПК</vt:lpstr>
      <vt:lpstr>4. Иск за унищожаване и обявяване нищожност на споразумения</vt:lpstr>
      <vt:lpstr>Слайд 6</vt:lpstr>
      <vt:lpstr>Слайд 7</vt:lpstr>
      <vt:lpstr>5. Иск за нищожност на съдебни решения, постановени от административните съдилища</vt:lpstr>
      <vt:lpstr>Слайд 9</vt:lpstr>
      <vt:lpstr>6. Иск за установяване неистинност на административен акт</vt:lpstr>
      <vt:lpstr>Благодаря за вниманието!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Административен контрол върху търговията на дребно с лекарствени продукти</dc:title>
  <dc:creator>Mr. V</dc:creator>
  <cp:lastModifiedBy>S</cp:lastModifiedBy>
  <cp:revision>91</cp:revision>
  <dcterms:created xsi:type="dcterms:W3CDTF">2013-11-02T06:20:42Z</dcterms:created>
  <dcterms:modified xsi:type="dcterms:W3CDTF">2014-06-13T15:46:55Z</dcterms:modified>
</cp:coreProperties>
</file>